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5" autoAdjust="0"/>
  </p:normalViewPr>
  <p:slideViewPr>
    <p:cSldViewPr snapToGrid="0" snapToObjects="1">
      <p:cViewPr varScale="1">
        <p:scale>
          <a:sx n="62" d="100"/>
          <a:sy n="62" d="100"/>
        </p:scale>
        <p:origin x="9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3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6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11823" y="412790"/>
            <a:ext cx="2106930" cy="282178"/>
          </a:xfrm>
          <a:prstGeom prst="roundRect">
            <a:avLst>
              <a:gd name="adj" fmla="val 17878"/>
            </a:avLst>
          </a:prstGeom>
          <a:solidFill>
            <a:srgbClr val="25252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101834" y="457795"/>
            <a:ext cx="1926908" cy="19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RECOMMENDATIONS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6011823" y="754975"/>
            <a:ext cx="4009192" cy="469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Action Plan for Growth</a:t>
            </a:r>
            <a:endParaRPr lang="en-US" sz="2950" dirty="0"/>
          </a:p>
        </p:txBody>
      </p:sp>
      <p:sp>
        <p:nvSpPr>
          <p:cNvPr id="6" name="Shape 3"/>
          <p:cNvSpPr/>
          <p:nvPr/>
        </p:nvSpPr>
        <p:spPr>
          <a:xfrm>
            <a:off x="6049208" y="1449348"/>
            <a:ext cx="8093154" cy="1480780"/>
          </a:xfrm>
          <a:prstGeom prst="roundRect">
            <a:avLst>
              <a:gd name="adj" fmla="val 4259"/>
            </a:avLst>
          </a:prstGeom>
          <a:solidFill>
            <a:srgbClr val="3D3D42"/>
          </a:solidFill>
          <a:ln w="7620">
            <a:solidFill>
              <a:srgbClr val="D5D5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169581" y="1607106"/>
            <a:ext cx="450413" cy="450413"/>
          </a:xfrm>
          <a:prstGeom prst="roundRect">
            <a:avLst>
              <a:gd name="adj" fmla="val 20299338"/>
            </a:avLst>
          </a:prstGeom>
          <a:solidFill>
            <a:srgbClr val="D5D5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3406" y="1730931"/>
            <a:ext cx="202644" cy="2026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69581" y="2207657"/>
            <a:ext cx="1876782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169581" y="2532221"/>
            <a:ext cx="7777639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 to convert 958 repeat buyers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6011823" y="3184464"/>
            <a:ext cx="8489622" cy="1480780"/>
          </a:xfrm>
          <a:prstGeom prst="roundRect">
            <a:avLst>
              <a:gd name="adj" fmla="val 4259"/>
            </a:avLst>
          </a:prstGeom>
          <a:solidFill>
            <a:srgbClr val="3D3D42"/>
          </a:solidFill>
          <a:ln w="7620">
            <a:solidFill>
              <a:srgbClr val="3D3D4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6169581" y="3238024"/>
            <a:ext cx="450413" cy="450413"/>
          </a:xfrm>
          <a:prstGeom prst="roundRect">
            <a:avLst>
              <a:gd name="adj" fmla="val 20299338"/>
            </a:avLst>
          </a:prstGeom>
          <a:solidFill>
            <a:srgbClr val="3D3D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3406" y="3361849"/>
            <a:ext cx="202644" cy="20264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169581" y="3838575"/>
            <a:ext cx="1876782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Loyalty Programs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6169581" y="4163139"/>
            <a:ext cx="7777639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 to strengthen retention</a:t>
            </a:r>
            <a:endParaRPr lang="en-US" sz="1150" dirty="0"/>
          </a:p>
        </p:txBody>
      </p:sp>
      <p:sp>
        <p:nvSpPr>
          <p:cNvPr id="16" name="Shape 11"/>
          <p:cNvSpPr/>
          <p:nvPr/>
        </p:nvSpPr>
        <p:spPr>
          <a:xfrm>
            <a:off x="6011822" y="5026698"/>
            <a:ext cx="8489623" cy="1417737"/>
          </a:xfrm>
          <a:prstGeom prst="roundRect">
            <a:avLst>
              <a:gd name="adj" fmla="val 4259"/>
            </a:avLst>
          </a:prstGeom>
          <a:solidFill>
            <a:srgbClr val="3D3D42"/>
          </a:solidFill>
          <a:ln w="7620">
            <a:solidFill>
              <a:srgbClr val="5152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6169581" y="4868942"/>
            <a:ext cx="450413" cy="450413"/>
          </a:xfrm>
          <a:prstGeom prst="roundRect">
            <a:avLst>
              <a:gd name="adj" fmla="val 20299338"/>
            </a:avLst>
          </a:prstGeom>
          <a:solidFill>
            <a:srgbClr val="51525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3406" y="4992767"/>
            <a:ext cx="202644" cy="20264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169581" y="5469493"/>
            <a:ext cx="1876782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Positioning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6169581" y="5794058"/>
            <a:ext cx="7777639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items in marketing campaigns</a:t>
            </a:r>
            <a:endParaRPr lang="en-US" sz="1150" dirty="0"/>
          </a:p>
        </p:txBody>
      </p:sp>
      <p:sp>
        <p:nvSpPr>
          <p:cNvPr id="21" name="Shape 15"/>
          <p:cNvSpPr/>
          <p:nvPr/>
        </p:nvSpPr>
        <p:spPr>
          <a:xfrm>
            <a:off x="6011823" y="6825555"/>
            <a:ext cx="8489623" cy="1278910"/>
          </a:xfrm>
          <a:prstGeom prst="roundRect">
            <a:avLst>
              <a:gd name="adj" fmla="val 4259"/>
            </a:avLst>
          </a:prstGeom>
          <a:solidFill>
            <a:srgbClr val="3D3D42"/>
          </a:solidFill>
          <a:ln w="7620">
            <a:solidFill>
              <a:srgbClr val="14141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6"/>
          <p:cNvSpPr/>
          <p:nvPr/>
        </p:nvSpPr>
        <p:spPr>
          <a:xfrm>
            <a:off x="6169581" y="6499860"/>
            <a:ext cx="450413" cy="450413"/>
          </a:xfrm>
          <a:prstGeom prst="roundRect">
            <a:avLst>
              <a:gd name="adj" fmla="val 20299338"/>
            </a:avLst>
          </a:prstGeom>
          <a:solidFill>
            <a:srgbClr val="14141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93406" y="6623685"/>
            <a:ext cx="202644" cy="20264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169581" y="7100411"/>
            <a:ext cx="1876782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1450" dirty="0"/>
          </a:p>
        </p:txBody>
      </p:sp>
      <p:sp>
        <p:nvSpPr>
          <p:cNvPr id="25" name="Text 18"/>
          <p:cNvSpPr/>
          <p:nvPr/>
        </p:nvSpPr>
        <p:spPr>
          <a:xfrm>
            <a:off x="6169581" y="7424976"/>
            <a:ext cx="7777639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high-revenue segments and express shipping users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568779"/>
            <a:ext cx="2094548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29878" y="3636764"/>
            <a:ext cx="18223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085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24803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900113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77025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125278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4231719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125278" y="677025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456884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7563326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56884" y="677025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788491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10894933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Average Purchase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788491" y="677025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Mean transaction value across all orders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58064"/>
            <a:ext cx="222825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D5D5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183344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733669"/>
            <a:ext cx="166866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90274"/>
            <a:ext cx="6749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2392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94259"/>
            <a:ext cx="6407944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3768566"/>
            <a:ext cx="3635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425898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dataset, checked structure and summary statistics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28548" y="32392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3594259"/>
            <a:ext cx="6408063" cy="30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28548" y="3768566"/>
            <a:ext cx="2984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28548" y="425898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37 missing review ratings using category medians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51145"/>
            <a:ext cx="6407944" cy="304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93790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93790" y="603849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351145"/>
            <a:ext cx="6408063" cy="304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428548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428548" y="603849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Connected to MySQL for advanced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1778198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0698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15484"/>
            <a:ext cx="12338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64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768560"/>
            <a:ext cx="7604284" cy="400109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718441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242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4006215" y="6800136"/>
            <a:ext cx="51351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72132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898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4959906" y="6800136"/>
            <a:ext cx="7767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959096" y="2740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Male Dominance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959096" y="332136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customers generate 68% of total revenue, more than double female contribution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959096" y="461414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opportunity to increase female customer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953"/>
            <a:ext cx="3447574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48953"/>
            <a:ext cx="2654618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11385" y="3048953"/>
            <a:ext cx="54102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77%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Highest average rating: 3.86/5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3048953"/>
            <a:ext cx="3447574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93" y="3048953"/>
            <a:ext cx="2654618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853488" y="3048953"/>
            <a:ext cx="54102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77%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performance: 3.84/5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77995" y="3048953"/>
            <a:ext cx="3442811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3048953"/>
            <a:ext cx="2616518" cy="2834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3290828" y="3048953"/>
            <a:ext cx="5457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76%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677995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favorite: 3.82/5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036106"/>
            <a:ext cx="3442811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36106"/>
            <a:ext cx="2616518" cy="2834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406622" y="5036106"/>
            <a:ext cx="5457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76%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93790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93790" y="60933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Consistent quality: 3.80/5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5235893" y="5036106"/>
            <a:ext cx="3442811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036106"/>
            <a:ext cx="2616518" cy="283488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8848725" y="5036106"/>
            <a:ext cx="5457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76%</a:t>
            </a:r>
            <a:endParaRPr lang="en-US" sz="2200" dirty="0"/>
          </a:p>
        </p:txBody>
      </p:sp>
      <p:sp>
        <p:nvSpPr>
          <p:cNvPr id="26" name="Text 19"/>
          <p:cNvSpPr/>
          <p:nvPr/>
        </p:nvSpPr>
        <p:spPr>
          <a:xfrm>
            <a:off x="5235893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5235893" y="60933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5 performer: 3.78/5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9710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 Breakdown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426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4268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518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518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632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6327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80% of customer base classified as loyal, indicating strong retention but opportunity to convert new buyers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874871"/>
            <a:ext cx="2516386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D5D5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423898" y="950476"/>
            <a:ext cx="222896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40708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 vs Non-Subscribers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3391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9727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1,053 customers (27%)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4149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$59.49 average spend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48571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$62,645 total revenue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446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280190" y="602801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2,847 customers (73%)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4702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$59.87 average spend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91241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$170,436 total revenue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682883" y="3419951"/>
            <a:ext cx="316134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buyers with 5+ purchases show higher subscription rates, but 958 of them remain unsubscribed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0342721" y="3419951"/>
            <a:ext cx="30480" cy="1451610"/>
          </a:xfrm>
          <a:prstGeom prst="rect">
            <a:avLst/>
          </a:prstGeom>
          <a:solidFill>
            <a:srgbClr val="D5D5D8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5873234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Age Demographics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Young adults lead revenue generation, but all age groups contribute relatively evenly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92216"/>
            <a:ext cx="4919305" cy="3245048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793790" y="2968943"/>
            <a:ext cx="1424821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878" y="3091339"/>
            <a:ext cx="181451" cy="1814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202055" y="3036927"/>
            <a:ext cx="8804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</a:t>
            </a:r>
            <a:endParaRPr lang="en-US" sz="1400" dirty="0"/>
          </a:p>
        </p:txBody>
      </p:sp>
      <p:sp>
        <p:nvSpPr>
          <p:cNvPr id="7" name="Text 2"/>
          <p:cNvSpPr/>
          <p:nvPr/>
        </p:nvSpPr>
        <p:spPr>
          <a:xfrm>
            <a:off x="793790" y="3485912"/>
            <a:ext cx="5893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8" name="Text 3"/>
          <p:cNvSpPr/>
          <p:nvPr/>
        </p:nvSpPr>
        <p:spPr>
          <a:xfrm>
            <a:off x="793790" y="45348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visualization bringing together all insights for real-time business intelligence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336</Words>
  <Application>Microsoft Office PowerPoint</Application>
  <PresentationFormat>Custom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Light</vt:lpstr>
      <vt:lpstr>Arial</vt:lpstr>
      <vt:lpstr>Instrument Sans Medium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Vansh Sharma</cp:lastModifiedBy>
  <cp:revision>2</cp:revision>
  <dcterms:created xsi:type="dcterms:W3CDTF">2026-01-04T09:16:48Z</dcterms:created>
  <dcterms:modified xsi:type="dcterms:W3CDTF">2026-01-04T09:23:09Z</dcterms:modified>
</cp:coreProperties>
</file>